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0" r:id="rId3"/>
    <p:sldId id="292" r:id="rId4"/>
    <p:sldId id="286" r:id="rId5"/>
    <p:sldId id="312" r:id="rId6"/>
    <p:sldId id="315" r:id="rId7"/>
    <p:sldId id="314" r:id="rId8"/>
    <p:sldId id="316" r:id="rId9"/>
    <p:sldId id="317" r:id="rId10"/>
    <p:sldId id="318" r:id="rId11"/>
    <p:sldId id="305" r:id="rId12"/>
    <p:sldId id="290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8AD8"/>
    <a:srgbClr val="A90773"/>
    <a:srgbClr val="67AB0D"/>
    <a:srgbClr val="FCFC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491" autoAdjust="0"/>
    <p:restoredTop sz="86275" autoAdjust="0"/>
  </p:normalViewPr>
  <p:slideViewPr>
    <p:cSldViewPr>
      <p:cViewPr>
        <p:scale>
          <a:sx n="107" d="100"/>
          <a:sy n="107" d="100"/>
        </p:scale>
        <p:origin x="-1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2055C-F7C1-41B5-9DDE-96AFA07810D7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25AF-BBB9-411B-996C-E1336B8902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40366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E2C44-1C68-45F4-928A-E28EF90B13BF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66C57-2612-4AD3-905D-69039BBA0C5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2368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6C57-2612-4AD3-905D-69039BBA0C5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9622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6C57-2612-4AD3-905D-69039BBA0C5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0243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6C57-2612-4AD3-905D-69039BBA0C5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50001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6C57-2612-4AD3-905D-69039BBA0C5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38403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6C57-2612-4AD3-905D-69039BBA0C5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39478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6C57-2612-4AD3-905D-69039BBA0C5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3661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6C57-2612-4AD3-905D-69039BBA0C5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4011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B3426F5-3CDA-4D27-A4C8-67B3F64DA014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DBAD8EB-CB48-4351-9C65-8E4A2A41DDF4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B3426F5-3CDA-4D27-A4C8-67B3F64DA014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DBAD8EB-CB48-4351-9C65-8E4A2A41DD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Mrs Chocolat" charset="0"/>
                <a:ea typeface="Mrs Chocolat" charset="0"/>
                <a:cs typeface="Mrs Chocolat" charset="0"/>
              </a:rPr>
              <a:t>Multiplier des entiers par un nombre à plusieurs chiffres</a:t>
            </a:r>
            <a:endParaRPr lang="fr-FR" sz="2800" dirty="0">
              <a:latin typeface="Always In My Heart" charset="0"/>
              <a:ea typeface="Always In My Heart" charset="0"/>
              <a:cs typeface="Always In My Heart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20575078">
            <a:off x="818247" y="41567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rebuchet MS" panose="020B0603020202020204" pitchFamily="34" charset="0"/>
              </a:rPr>
              <a:t>CM</a:t>
            </a:r>
          </a:p>
          <a:p>
            <a:pPr algn="ctr"/>
            <a:endParaRPr lang="fr-FR" sz="1000" dirty="0">
              <a:latin typeface="Trebuchet MS" panose="020B0603020202020204" pitchFamily="34" charset="0"/>
            </a:endParaRPr>
          </a:p>
          <a:p>
            <a:pPr algn="ctr"/>
            <a:endParaRPr lang="fr-FR" sz="1000" dirty="0" smtClean="0">
              <a:latin typeface="Trebuchet MS" panose="020B0603020202020204" pitchFamily="34" charset="0"/>
            </a:endParaRPr>
          </a:p>
          <a:p>
            <a:pPr algn="ctr"/>
            <a:r>
              <a:rPr lang="fr-FR" sz="1000" smtClean="0">
                <a:latin typeface="Trebuchet MS" panose="020B0603020202020204" pitchFamily="34" charset="0"/>
              </a:rPr>
              <a:t>www.laclassedemallory.net</a:t>
            </a:r>
            <a:endParaRPr lang="fr-FR" sz="1000" dirty="0">
              <a:latin typeface="Trebuchet MS" panose="020B0603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 rot="375999">
            <a:off x="3592938" y="3303118"/>
            <a:ext cx="4332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American Typewriter" charset="0"/>
                <a:ea typeface="American Typewriter" charset="0"/>
                <a:cs typeface="American Typewriter" charset="0"/>
              </a:rPr>
              <a:t>Calcul</a:t>
            </a:r>
            <a:endParaRPr lang="fr-FR" sz="4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4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Tm="4616">
        <p:cut/>
      </p:transition>
    </mc:Choice>
    <mc:Fallback>
      <p:transition advTm="4616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7032" y="11680"/>
            <a:ext cx="7704856" cy="1442674"/>
          </a:xfrm>
        </p:spPr>
        <p:txBody>
          <a:bodyPr/>
          <a:lstStyle/>
          <a:p>
            <a:r>
              <a:rPr lang="fr-FR" sz="4000" dirty="0">
                <a:solidFill>
                  <a:srgbClr val="0070C0"/>
                </a:solidFill>
                <a:latin typeface="Mrs Chocolat" pitchFamily="2" charset="0"/>
              </a:rPr>
              <a:t>Multiplier des </a:t>
            </a:r>
            <a:r>
              <a:rPr lang="fr-FR" sz="4000" dirty="0" smtClean="0">
                <a:solidFill>
                  <a:srgbClr val="0070C0"/>
                </a:solidFill>
                <a:latin typeface="Mrs Chocolat" pitchFamily="2" charset="0"/>
              </a:rPr>
              <a:t>entiers</a:t>
            </a:r>
            <a:endParaRPr lang="fr-FR" sz="4000" dirty="0">
              <a:solidFill>
                <a:srgbClr val="00B050"/>
              </a:solidFill>
              <a:latin typeface="Mrs Chocolat" pitchFamily="2" charset="0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1009860" y="1552619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 smtClean="0">
              <a:latin typeface="Calibri" panose="020F0502020204030204" pitchFamily="34" charset="0"/>
            </a:endParaRPr>
          </a:p>
          <a:p>
            <a:endParaRPr lang="fr-FR" sz="280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985" y="1154718"/>
            <a:ext cx="2894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On veut calculer </a:t>
            </a:r>
            <a:r>
              <a:rPr lang="fr-FR" sz="2000" smtClean="0"/>
              <a:t>le produit de 39 X 23</a:t>
            </a:r>
            <a:endParaRPr lang="fr-FR" sz="2000" dirty="0">
              <a:effectLst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067944" y="1154718"/>
            <a:ext cx="4613491" cy="3666808"/>
          </a:xfrm>
          <a:prstGeom prst="wedgeRoundRectCallout">
            <a:avLst>
              <a:gd name="adj1" fmla="val 24731"/>
              <a:gd name="adj2" fmla="val 5586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285798" y="1192125"/>
            <a:ext cx="4051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Je dois multiplier désormais 39 par 2 dizaines. Je commence par ajouter un 0 et je multiplierai ensuite mon nombre par 3.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833226" y="2100068"/>
            <a:ext cx="1648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2       7</a:t>
            </a:r>
            <a:endParaRPr lang="fr-FR" sz="3200" dirty="0"/>
          </a:p>
        </p:txBody>
      </p:sp>
      <p:sp>
        <p:nvSpPr>
          <p:cNvPr id="32" name="ZoneTexte 31"/>
          <p:cNvSpPr txBox="1"/>
          <p:nvPr/>
        </p:nvSpPr>
        <p:spPr>
          <a:xfrm>
            <a:off x="4325164" y="2392454"/>
            <a:ext cx="428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calcule : 3 x 7 = 21. </a:t>
            </a:r>
          </a:p>
          <a:p>
            <a:r>
              <a:rPr lang="fr-FR" dirty="0" smtClean="0"/>
              <a:t>Je pose le 1 et je retiens le 2. 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1353795" y="2868667"/>
            <a:ext cx="212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x   3        5</a:t>
            </a:r>
            <a:endParaRPr lang="fr-FR" sz="3200" dirty="0"/>
          </a:p>
        </p:txBody>
      </p:sp>
      <p:cxnSp>
        <p:nvCxnSpPr>
          <p:cNvPr id="29" name="Connecteur droit 28"/>
          <p:cNvCxnSpPr/>
          <p:nvPr/>
        </p:nvCxnSpPr>
        <p:spPr>
          <a:xfrm flipH="1" flipV="1">
            <a:off x="1353795" y="3457965"/>
            <a:ext cx="200583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734598" y="3552709"/>
            <a:ext cx="746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5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442917" y="2091676"/>
            <a:ext cx="74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rgbClr val="0070C0"/>
                </a:solidFill>
              </a:rPr>
              <a:t>3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4142" y="4984853"/>
            <a:ext cx="1412338" cy="147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1708556" y="3545031"/>
            <a:ext cx="1048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1   3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176446" y="3083366"/>
            <a:ext cx="4355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Je calcule ensuite 3 x 2 = 6 auxquels j’ajoute ma retenue 6 + 2 = 8. J’inscris 8 sous ma barre de résultat.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150114" y="404576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Je n’ai plus qu’à ajouter mes deux colonnes.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447874" y="2137450"/>
            <a:ext cx="373444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2757119" y="4254637"/>
            <a:ext cx="60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0</a:t>
            </a:r>
            <a:endParaRPr lang="fr-FR" sz="3200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2232837" y="2641280"/>
            <a:ext cx="524282" cy="34684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193725" y="4256558"/>
            <a:ext cx="60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7030A0"/>
                </a:solidFill>
              </a:rPr>
              <a:t>1</a:t>
            </a:r>
            <a:endParaRPr lang="fr-FR" sz="3200" dirty="0">
              <a:solidFill>
                <a:srgbClr val="7030A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429559" y="2712053"/>
            <a:ext cx="74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solidFill>
                  <a:srgbClr val="7030A0"/>
                </a:solidFill>
              </a:rPr>
              <a:t>2</a:t>
            </a:r>
            <a:endParaRPr lang="fr-FR" sz="2400" dirty="0">
              <a:solidFill>
                <a:srgbClr val="7030A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2011200" y="2641281"/>
            <a:ext cx="37601" cy="28923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3386799" y="2692521"/>
            <a:ext cx="373444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1658860" y="4273369"/>
            <a:ext cx="60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C000"/>
                </a:solidFill>
              </a:rPr>
              <a:t>8</a:t>
            </a:r>
            <a:endParaRPr lang="fr-FR" sz="3200" dirty="0">
              <a:solidFill>
                <a:srgbClr val="FFC000"/>
              </a:solidFill>
            </a:endParaRPr>
          </a:p>
        </p:txBody>
      </p:sp>
      <p:cxnSp>
        <p:nvCxnSpPr>
          <p:cNvPr id="35" name="Connecteur droit 34"/>
          <p:cNvCxnSpPr/>
          <p:nvPr/>
        </p:nvCxnSpPr>
        <p:spPr>
          <a:xfrm flipH="1" flipV="1">
            <a:off x="1414725" y="4880102"/>
            <a:ext cx="200583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1003448" y="4254636"/>
            <a:ext cx="60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/>
              <a:t>+</a:t>
            </a:r>
            <a:endParaRPr lang="fr-FR" sz="3200" dirty="0"/>
          </a:p>
        </p:txBody>
      </p:sp>
      <p:sp>
        <p:nvSpPr>
          <p:cNvPr id="38" name="ZoneTexte 37"/>
          <p:cNvSpPr txBox="1"/>
          <p:nvPr/>
        </p:nvSpPr>
        <p:spPr>
          <a:xfrm>
            <a:off x="2782305" y="4966164"/>
            <a:ext cx="60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5</a:t>
            </a:r>
            <a:endParaRPr lang="fr-FR" sz="3200" dirty="0"/>
          </a:p>
        </p:txBody>
      </p:sp>
      <p:sp>
        <p:nvSpPr>
          <p:cNvPr id="39" name="ZoneTexte 38"/>
          <p:cNvSpPr txBox="1"/>
          <p:nvPr/>
        </p:nvSpPr>
        <p:spPr>
          <a:xfrm>
            <a:off x="2193725" y="4950528"/>
            <a:ext cx="60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4</a:t>
            </a:r>
            <a:endParaRPr lang="fr-FR" sz="3200" dirty="0"/>
          </a:p>
        </p:txBody>
      </p:sp>
      <p:sp>
        <p:nvSpPr>
          <p:cNvPr id="40" name="ZoneTexte 39"/>
          <p:cNvSpPr txBox="1"/>
          <p:nvPr/>
        </p:nvSpPr>
        <p:spPr>
          <a:xfrm>
            <a:off x="1698418" y="4942241"/>
            <a:ext cx="60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9</a:t>
            </a:r>
            <a:endParaRPr lang="fr-FR" sz="3200" dirty="0"/>
          </a:p>
        </p:txBody>
      </p:sp>
      <p:sp>
        <p:nvSpPr>
          <p:cNvPr id="41" name="ZoneTexte 40"/>
          <p:cNvSpPr txBox="1"/>
          <p:nvPr/>
        </p:nvSpPr>
        <p:spPr>
          <a:xfrm>
            <a:off x="1883102" y="5709638"/>
            <a:ext cx="285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27 x 35 = 945</a:t>
            </a:r>
            <a:endParaRPr lang="fr-FR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28020537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32" grpId="0"/>
      <p:bldP spid="23" grpId="0"/>
      <p:bldP spid="20" grpId="0"/>
      <p:bldP spid="4" grpId="0"/>
      <p:bldP spid="24" grpId="0"/>
      <p:bldP spid="33" grpId="0"/>
      <p:bldP spid="37" grpId="0"/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/>
          <p:cNvSpPr txBox="1">
            <a:spLocks/>
          </p:cNvSpPr>
          <p:nvPr/>
        </p:nvSpPr>
        <p:spPr>
          <a:xfrm>
            <a:off x="971600" y="332656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31800" indent="-323850" algn="l">
              <a:spcAft>
                <a:spcPts val="1413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fr-FR" sz="2800" dirty="0"/>
          </a:p>
          <a:p>
            <a:pPr marL="431800" indent="-323850" algn="l">
              <a:spcAft>
                <a:spcPts val="1413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fr-FR" sz="2800" dirty="0"/>
          </a:p>
          <a:p>
            <a:pPr marL="431800" indent="-323850" algn="l">
              <a:spcAft>
                <a:spcPts val="1413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FR" sz="2800" dirty="0" smtClean="0"/>
              <a:t>Effectue les opérations suivantes : </a:t>
            </a:r>
          </a:p>
          <a:p>
            <a:pPr marL="431800" indent="-323850" algn="l">
              <a:spcAft>
                <a:spcPts val="1413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FR" sz="2800" dirty="0" smtClean="0"/>
              <a:t>48 x 24</a:t>
            </a:r>
          </a:p>
          <a:p>
            <a:pPr marL="431800" indent="-323850" algn="l">
              <a:spcAft>
                <a:spcPts val="1413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FR" sz="2800" dirty="0" smtClean="0"/>
              <a:t>69 x 35</a:t>
            </a:r>
          </a:p>
          <a:p>
            <a:pPr marL="431800" indent="-323850" algn="l">
              <a:spcAft>
                <a:spcPts val="1413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FR" sz="2800" dirty="0" smtClean="0"/>
              <a:t>643 x 72</a:t>
            </a:r>
            <a:br>
              <a:rPr lang="fr-FR" sz="2800" dirty="0" smtClean="0"/>
            </a:b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636912"/>
            <a:ext cx="2209800" cy="368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68905900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7924" y="-240922"/>
            <a:ext cx="7704856" cy="1442674"/>
          </a:xfrm>
        </p:spPr>
        <p:txBody>
          <a:bodyPr/>
          <a:lstStyle/>
          <a:p>
            <a:r>
              <a:rPr lang="fr-FR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Mrs Chocolat" pitchFamily="2" charset="0"/>
              </a:rPr>
              <a:t>En résumé</a:t>
            </a:r>
            <a:endParaRPr lang="fr-FR" dirty="0">
              <a:solidFill>
                <a:srgbClr val="0070C0"/>
              </a:solidFill>
              <a:latin typeface="Mrs Chocolat" pitchFamily="2" charset="0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899592" y="1111728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 smtClean="0">
              <a:latin typeface="Calibri" panose="020F0502020204030204" pitchFamily="34" charset="0"/>
            </a:endParaRPr>
          </a:p>
          <a:p>
            <a:endParaRPr lang="fr-FR" sz="280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029807"/>
            <a:ext cx="7416824" cy="4850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85009851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704856" cy="1442674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  <a:latin typeface="Mrs Chocolat" pitchFamily="2" charset="0"/>
              </a:rPr>
              <a:t>Objectif de la séance</a:t>
            </a:r>
            <a:endParaRPr lang="fr-FR" dirty="0">
              <a:solidFill>
                <a:srgbClr val="7030A0"/>
              </a:solidFill>
              <a:latin typeface="Mrs Chocolat" pitchFamily="2" charset="0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1002487" y="1313105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dirty="0" smtClean="0">
                <a:latin typeface="Calibri" panose="020F0502020204030204" pitchFamily="34" charset="0"/>
              </a:rPr>
              <a:t>A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ujourd’hui, nous allons travailler </a:t>
            </a:r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en </a:t>
            </a:r>
            <a:r>
              <a:rPr lang="fr-FR" sz="2800" dirty="0" smtClean="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+mn-cs"/>
              </a:rPr>
              <a:t>calcul</a:t>
            </a:r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N</a:t>
            </a:r>
            <a:r>
              <a:rPr lang="fr-FR" altLang="x-none" sz="28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ous </a:t>
            </a:r>
            <a:r>
              <a:rPr lang="fr-FR" altLang="x-none" sz="2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allons </a:t>
            </a:r>
            <a:r>
              <a:rPr lang="fr-FR" altLang="x-none" sz="28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revoir comment </a:t>
            </a:r>
            <a:r>
              <a:rPr lang="fr-FR" altLang="x-none" sz="2800" dirty="0" smtClean="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+mn-cs"/>
              </a:rPr>
              <a:t>multiplier un entier par un nombre à plusieurs chiffres</a:t>
            </a:r>
            <a:endParaRPr lang="fr-FR" altLang="x-none" sz="28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717" y="4293097"/>
            <a:ext cx="199426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6"/>
          <p:cNvSpPr/>
          <p:nvPr/>
        </p:nvSpPr>
        <p:spPr>
          <a:xfrm>
            <a:off x="3188390" y="4509119"/>
            <a:ext cx="5112568" cy="1751251"/>
          </a:xfrm>
          <a:prstGeom prst="wedgeRoundRectCallout">
            <a:avLst>
              <a:gd name="adj1" fmla="val -74761"/>
              <a:gd name="adj2" fmla="val -2876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476422" y="487554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la fin de la séance vous saurez comment effectuer cette opération : 275 x 23= 6 325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74572902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5" grpId="0" animBg="1"/>
      <p:bldP spid="5" grpId="1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/>
          <p:cNvSpPr txBox="1">
            <a:spLocks/>
          </p:cNvSpPr>
          <p:nvPr/>
        </p:nvSpPr>
        <p:spPr>
          <a:xfrm>
            <a:off x="611560" y="1898877"/>
            <a:ext cx="6361484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dirty="0" smtClean="0">
                <a:latin typeface="Calibri" panose="020F0502020204030204" pitchFamily="34" charset="0"/>
              </a:rPr>
              <a:t>Dans quelle matière va-t-on travailler?</a:t>
            </a: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Qu’allons-nous apprendre à faire?</a:t>
            </a: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484784"/>
            <a:ext cx="2209800" cy="368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545349521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6412" y="260317"/>
            <a:ext cx="7704856" cy="1442674"/>
          </a:xfrm>
        </p:spPr>
        <p:txBody>
          <a:bodyPr/>
          <a:lstStyle/>
          <a:p>
            <a:r>
              <a:rPr lang="fr-FR" sz="4000" dirty="0" err="1" smtClean="0">
                <a:solidFill>
                  <a:srgbClr val="00B050"/>
                </a:solidFill>
                <a:latin typeface="Mrs Chocolat" pitchFamily="2" charset="0"/>
              </a:rPr>
              <a:t>Pré-requis</a:t>
            </a:r>
            <a:r>
              <a:rPr lang="fr-FR" sz="4000" dirty="0" smtClean="0">
                <a:solidFill>
                  <a:srgbClr val="00B050"/>
                </a:solidFill>
                <a:latin typeface="Mrs Chocolat" pitchFamily="2" charset="0"/>
              </a:rPr>
              <a:t> : connaître les tables de multiplication</a:t>
            </a:r>
            <a:endParaRPr lang="fr-FR" sz="4000" dirty="0">
              <a:solidFill>
                <a:srgbClr val="00B050"/>
              </a:solidFill>
              <a:latin typeface="Mrs Chocolat" pitchFamily="2" charset="0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1009860" y="1552619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 smtClean="0">
              <a:latin typeface="Calibri" panose="020F0502020204030204" pitchFamily="34" charset="0"/>
            </a:endParaRPr>
          </a:p>
          <a:p>
            <a:endParaRPr lang="fr-FR" sz="280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59633" y="1897935"/>
            <a:ext cx="5583806" cy="1146272"/>
          </a:xfrm>
          <a:prstGeom prst="wedgeRoundRectCallout">
            <a:avLst>
              <a:gd name="adj1" fmla="val 55953"/>
              <a:gd name="adj2" fmla="val 1762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75657" y="2050792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effectuer une multiplication posée, il faut avoir une bonne connaissance des tables de multiplication.</a:t>
            </a:r>
            <a:endParaRPr lang="fr-FR" dirty="0"/>
          </a:p>
        </p:txBody>
      </p:sp>
      <p:pic>
        <p:nvPicPr>
          <p:cNvPr id="16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0767" y="1868105"/>
            <a:ext cx="1620501" cy="169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5919" y="3778220"/>
            <a:ext cx="7624741" cy="18110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79280363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7032" y="11680"/>
            <a:ext cx="7704856" cy="1442674"/>
          </a:xfrm>
        </p:spPr>
        <p:txBody>
          <a:bodyPr/>
          <a:lstStyle/>
          <a:p>
            <a:r>
              <a:rPr lang="fr-FR" sz="4000" dirty="0" err="1" smtClean="0">
                <a:solidFill>
                  <a:srgbClr val="00B050"/>
                </a:solidFill>
                <a:latin typeface="Mrs Chocolat" pitchFamily="2" charset="0"/>
              </a:rPr>
              <a:t>Pré-requis</a:t>
            </a:r>
            <a:r>
              <a:rPr lang="fr-FR" sz="4000" dirty="0" smtClean="0">
                <a:solidFill>
                  <a:srgbClr val="00B050"/>
                </a:solidFill>
                <a:latin typeface="Mrs Chocolat" pitchFamily="2" charset="0"/>
              </a:rPr>
              <a:t> : Multiplier par un nombre à un chiffre</a:t>
            </a:r>
            <a:endParaRPr lang="fr-FR" sz="4000" dirty="0">
              <a:solidFill>
                <a:srgbClr val="00B050"/>
              </a:solidFill>
              <a:latin typeface="Mrs Chocolat" pitchFamily="2" charset="0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1009860" y="1552619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 smtClean="0">
              <a:latin typeface="Calibri" panose="020F0502020204030204" pitchFamily="34" charset="0"/>
            </a:endParaRPr>
          </a:p>
          <a:p>
            <a:endParaRPr lang="fr-FR" sz="280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32571" y="1421395"/>
            <a:ext cx="7513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On veut calculer : 39 X 3</a:t>
            </a:r>
            <a:endParaRPr lang="fr-FR" sz="2000" dirty="0">
              <a:effectLst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067944" y="1389292"/>
            <a:ext cx="4613491" cy="3432234"/>
          </a:xfrm>
          <a:prstGeom prst="wedgeRoundRectCallout">
            <a:avLst>
              <a:gd name="adj1" fmla="val 24731"/>
              <a:gd name="adj2" fmla="val 5586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304852" y="1421395"/>
            <a:ext cx="405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Je commence par multiplier mon chiffre 3 par le chiffre des unités de 39.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833226" y="2100068"/>
            <a:ext cx="1648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3       9</a:t>
            </a:r>
            <a:endParaRPr lang="fr-FR" sz="3200" dirty="0"/>
          </a:p>
        </p:txBody>
      </p:sp>
      <p:sp>
        <p:nvSpPr>
          <p:cNvPr id="32" name="ZoneTexte 31"/>
          <p:cNvSpPr txBox="1"/>
          <p:nvPr/>
        </p:nvSpPr>
        <p:spPr>
          <a:xfrm>
            <a:off x="4211013" y="2067726"/>
            <a:ext cx="4285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Cela donne : 3 x 9 = 27. </a:t>
            </a:r>
          </a:p>
          <a:p>
            <a:r>
              <a:rPr lang="fr-FR" dirty="0" smtClean="0"/>
              <a:t>Je pose le 7 (chiffre des unités de 27)sous ma barre de résultat et je retiens le 2 (chiffre des dizaines de 27) sur le côté. C’est une retenue.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1353795" y="2804607"/>
            <a:ext cx="212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/>
              <a:t>x	     3</a:t>
            </a:r>
            <a:endParaRPr lang="fr-FR" sz="3200" dirty="0"/>
          </a:p>
        </p:txBody>
      </p:sp>
      <p:cxnSp>
        <p:nvCxnSpPr>
          <p:cNvPr id="29" name="Connecteur droit 28"/>
          <p:cNvCxnSpPr/>
          <p:nvPr/>
        </p:nvCxnSpPr>
        <p:spPr>
          <a:xfrm flipH="1" flipV="1">
            <a:off x="1353795" y="3457965"/>
            <a:ext cx="200583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734598" y="3552709"/>
            <a:ext cx="746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7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401271" y="2161622"/>
            <a:ext cx="74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2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353795" y="4984853"/>
            <a:ext cx="285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39 x 3 = 117</a:t>
            </a:r>
            <a:endParaRPr lang="fr-FR" sz="3200" dirty="0"/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4142" y="4984853"/>
            <a:ext cx="1412338" cy="147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V="1">
            <a:off x="2915816" y="2546646"/>
            <a:ext cx="0" cy="399207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2123729" y="2546647"/>
            <a:ext cx="635394" cy="452809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708556" y="3545031"/>
            <a:ext cx="1048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1   1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157756" y="3540945"/>
            <a:ext cx="4051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Je calcule ensuite 3 x 3 = 9 auxquels j’ajoute ma retenue 9 + 2 = 11. J’inscris 11 sous ma barre de résultat.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44469164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/>
      <p:bldP spid="3" grpId="0"/>
      <p:bldP spid="32" grpId="0"/>
      <p:bldP spid="28" grpId="0"/>
      <p:bldP spid="30" grpId="0"/>
      <p:bldP spid="34" grpId="0"/>
      <p:bldP spid="36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/>
          <p:cNvSpPr txBox="1">
            <a:spLocks/>
          </p:cNvSpPr>
          <p:nvPr/>
        </p:nvSpPr>
        <p:spPr>
          <a:xfrm>
            <a:off x="611560" y="1898877"/>
            <a:ext cx="6361484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dirty="0" smtClean="0">
                <a:latin typeface="Calibri" panose="020F0502020204030204" pitchFamily="34" charset="0"/>
              </a:rPr>
              <a:t>Pose et calcule :</a:t>
            </a:r>
          </a:p>
          <a:p>
            <a:endParaRPr lang="fr-FR" sz="28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543 x 6</a:t>
            </a:r>
          </a:p>
          <a:p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876 x 7</a:t>
            </a:r>
          </a:p>
          <a:p>
            <a:r>
              <a:rPr lang="fr-FR" sz="28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854 x 5</a:t>
            </a:r>
          </a:p>
          <a:p>
            <a:endParaRPr lang="fr-FR" sz="280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484784"/>
            <a:ext cx="2209800" cy="368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34291584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7032" y="11680"/>
            <a:ext cx="7704856" cy="1442674"/>
          </a:xfrm>
        </p:spPr>
        <p:txBody>
          <a:bodyPr/>
          <a:lstStyle/>
          <a:p>
            <a:r>
              <a:rPr lang="fr-FR" sz="4000" dirty="0">
                <a:solidFill>
                  <a:srgbClr val="0070C0"/>
                </a:solidFill>
                <a:latin typeface="Mrs Chocolat" pitchFamily="2" charset="0"/>
              </a:rPr>
              <a:t>Multiplier des </a:t>
            </a:r>
            <a:r>
              <a:rPr lang="fr-FR" sz="4000" dirty="0" smtClean="0">
                <a:solidFill>
                  <a:srgbClr val="0070C0"/>
                </a:solidFill>
                <a:latin typeface="Mrs Chocolat" pitchFamily="2" charset="0"/>
              </a:rPr>
              <a:t>entiers</a:t>
            </a:r>
            <a:endParaRPr lang="fr-FR" sz="4000" dirty="0">
              <a:solidFill>
                <a:srgbClr val="00B050"/>
              </a:solidFill>
              <a:latin typeface="Mrs Chocolat" pitchFamily="2" charset="0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1009860" y="1552619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 smtClean="0">
              <a:latin typeface="Calibri" panose="020F0502020204030204" pitchFamily="34" charset="0"/>
            </a:endParaRPr>
          </a:p>
          <a:p>
            <a:endParaRPr lang="fr-FR" sz="280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985" y="1154718"/>
            <a:ext cx="2894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On veut calculer </a:t>
            </a:r>
            <a:r>
              <a:rPr lang="fr-FR" sz="2000" smtClean="0"/>
              <a:t>le produit de 39 X 23</a:t>
            </a:r>
            <a:endParaRPr lang="fr-FR" sz="2000" dirty="0">
              <a:effectLst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067944" y="1389292"/>
            <a:ext cx="4613491" cy="3432234"/>
          </a:xfrm>
          <a:prstGeom prst="wedgeRoundRectCallout">
            <a:avLst>
              <a:gd name="adj1" fmla="val 24731"/>
              <a:gd name="adj2" fmla="val 5586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304852" y="1421395"/>
            <a:ext cx="405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Je commence par multiplier le nombre du haut par 3.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833226" y="2100068"/>
            <a:ext cx="1648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3       9</a:t>
            </a:r>
            <a:endParaRPr lang="fr-FR" sz="3200" dirty="0"/>
          </a:p>
        </p:txBody>
      </p:sp>
      <p:sp>
        <p:nvSpPr>
          <p:cNvPr id="32" name="ZoneTexte 31"/>
          <p:cNvSpPr txBox="1"/>
          <p:nvPr/>
        </p:nvSpPr>
        <p:spPr>
          <a:xfrm>
            <a:off x="4182991" y="2007585"/>
            <a:ext cx="428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Cela donne : 3 x 9 = 27. </a:t>
            </a:r>
          </a:p>
          <a:p>
            <a:r>
              <a:rPr lang="fr-FR" dirty="0" smtClean="0"/>
              <a:t>Je pose le 7 et je retiens le 2. 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1353795" y="2804607"/>
            <a:ext cx="212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x   2        3</a:t>
            </a:r>
            <a:endParaRPr lang="fr-FR" sz="3200" dirty="0"/>
          </a:p>
        </p:txBody>
      </p:sp>
      <p:cxnSp>
        <p:nvCxnSpPr>
          <p:cNvPr id="29" name="Connecteur droit 28"/>
          <p:cNvCxnSpPr/>
          <p:nvPr/>
        </p:nvCxnSpPr>
        <p:spPr>
          <a:xfrm flipH="1" flipV="1">
            <a:off x="1353795" y="3457965"/>
            <a:ext cx="200583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734598" y="3552709"/>
            <a:ext cx="746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7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401271" y="2161622"/>
            <a:ext cx="74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2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4142" y="4984853"/>
            <a:ext cx="1412338" cy="147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V="1">
            <a:off x="2915816" y="2546646"/>
            <a:ext cx="0" cy="399207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2123729" y="2546647"/>
            <a:ext cx="635394" cy="452809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708556" y="3545031"/>
            <a:ext cx="1048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1   1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067944" y="2804607"/>
            <a:ext cx="4051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Je calcule ensuite 3 x 3 = 9 auxquels j’ajoute ma retenue 9 + 2 = 11. J’inscris 11 sous ma barre de résultat.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176952" y="3812868"/>
            <a:ext cx="405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J’obtiens le résultat de 39 x 3. Il me faut désormais multiplier 39 par 2 dizaines.</a:t>
            </a:r>
          </a:p>
        </p:txBody>
      </p:sp>
      <p:cxnSp>
        <p:nvCxnSpPr>
          <p:cNvPr id="9" name="Connecteur droit 8"/>
          <p:cNvCxnSpPr>
            <a:endCxn id="34" idx="2"/>
          </p:cNvCxnSpPr>
          <p:nvPr/>
        </p:nvCxnSpPr>
        <p:spPr>
          <a:xfrm>
            <a:off x="3401271" y="2161622"/>
            <a:ext cx="373444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1827137923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/>
      <p:bldP spid="3" grpId="0"/>
      <p:bldP spid="32" grpId="0"/>
      <p:bldP spid="28" grpId="0"/>
      <p:bldP spid="30" grpId="0"/>
      <p:bldP spid="34" grpId="0"/>
      <p:bldP spid="22" grpId="0"/>
      <p:bldP spid="2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7032" y="11680"/>
            <a:ext cx="7704856" cy="1442674"/>
          </a:xfrm>
        </p:spPr>
        <p:txBody>
          <a:bodyPr/>
          <a:lstStyle/>
          <a:p>
            <a:r>
              <a:rPr lang="fr-FR" sz="4000" dirty="0">
                <a:solidFill>
                  <a:srgbClr val="0070C0"/>
                </a:solidFill>
                <a:latin typeface="Mrs Chocolat" pitchFamily="2" charset="0"/>
              </a:rPr>
              <a:t>Multiplier des </a:t>
            </a:r>
            <a:r>
              <a:rPr lang="fr-FR" sz="4000" dirty="0" smtClean="0">
                <a:solidFill>
                  <a:srgbClr val="0070C0"/>
                </a:solidFill>
                <a:latin typeface="Mrs Chocolat" pitchFamily="2" charset="0"/>
              </a:rPr>
              <a:t>entiers</a:t>
            </a:r>
            <a:endParaRPr lang="fr-FR" sz="4000" dirty="0">
              <a:solidFill>
                <a:srgbClr val="00B050"/>
              </a:solidFill>
              <a:latin typeface="Mrs Chocolat" pitchFamily="2" charset="0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1009860" y="1552619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 smtClean="0">
              <a:latin typeface="Calibri" panose="020F0502020204030204" pitchFamily="34" charset="0"/>
            </a:endParaRPr>
          </a:p>
          <a:p>
            <a:endParaRPr lang="fr-FR" sz="280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985" y="1154718"/>
            <a:ext cx="2894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On veut calculer </a:t>
            </a:r>
            <a:r>
              <a:rPr lang="fr-FR" sz="2000" smtClean="0"/>
              <a:t>le produit de 39 X 23</a:t>
            </a:r>
            <a:endParaRPr lang="fr-FR" sz="2000" dirty="0">
              <a:effectLst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067944" y="1154718"/>
            <a:ext cx="4613491" cy="3666808"/>
          </a:xfrm>
          <a:prstGeom prst="wedgeRoundRectCallout">
            <a:avLst>
              <a:gd name="adj1" fmla="val 24731"/>
              <a:gd name="adj2" fmla="val 5586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285798" y="1192125"/>
            <a:ext cx="4051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Je dois multiplier désormais 39 par 2 dizaines. Je commence par ajouter un 0 et je multiplierai ensuite mon nombre par 2.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833226" y="2100068"/>
            <a:ext cx="1648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3       9</a:t>
            </a:r>
            <a:endParaRPr lang="fr-FR" sz="3200" dirty="0"/>
          </a:p>
        </p:txBody>
      </p:sp>
      <p:sp>
        <p:nvSpPr>
          <p:cNvPr id="32" name="ZoneTexte 31"/>
          <p:cNvSpPr txBox="1"/>
          <p:nvPr/>
        </p:nvSpPr>
        <p:spPr>
          <a:xfrm>
            <a:off x="4325164" y="2392454"/>
            <a:ext cx="428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calcule : 2x 9 = 18. </a:t>
            </a:r>
          </a:p>
          <a:p>
            <a:r>
              <a:rPr lang="fr-FR" dirty="0" smtClean="0"/>
              <a:t>Je pose le 8 et je retiens le </a:t>
            </a:r>
            <a:r>
              <a:rPr lang="fr-FR" dirty="0"/>
              <a:t>1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1353795" y="2868667"/>
            <a:ext cx="212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x   2        3</a:t>
            </a:r>
            <a:endParaRPr lang="fr-FR" sz="3200" dirty="0"/>
          </a:p>
        </p:txBody>
      </p:sp>
      <p:cxnSp>
        <p:nvCxnSpPr>
          <p:cNvPr id="29" name="Connecteur droit 28"/>
          <p:cNvCxnSpPr/>
          <p:nvPr/>
        </p:nvCxnSpPr>
        <p:spPr>
          <a:xfrm flipH="1" flipV="1">
            <a:off x="1353795" y="3457965"/>
            <a:ext cx="200583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734598" y="3552709"/>
            <a:ext cx="746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7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401271" y="2161622"/>
            <a:ext cx="74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2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4142" y="4984853"/>
            <a:ext cx="1412338" cy="147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1708556" y="3545031"/>
            <a:ext cx="1048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1   1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176446" y="3083366"/>
            <a:ext cx="4355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Je calcule ensuite 2 x 3 = 6 auxquels j’ajoute ma retenue 6 + 1 = 7. J’inscris 7 sous ma barre de résultat.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150114" y="404576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Je n’ai plus qu’à ajouter mes deux colonnes.</a:t>
            </a:r>
          </a:p>
        </p:txBody>
      </p:sp>
      <p:cxnSp>
        <p:nvCxnSpPr>
          <p:cNvPr id="9" name="Connecteur droit 8"/>
          <p:cNvCxnSpPr>
            <a:endCxn id="34" idx="2"/>
          </p:cNvCxnSpPr>
          <p:nvPr/>
        </p:nvCxnSpPr>
        <p:spPr>
          <a:xfrm>
            <a:off x="3401271" y="2161622"/>
            <a:ext cx="373444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2757119" y="4254637"/>
            <a:ext cx="60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0</a:t>
            </a:r>
            <a:endParaRPr lang="fr-FR" sz="3200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2232837" y="2641280"/>
            <a:ext cx="524282" cy="34684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193725" y="4256558"/>
            <a:ext cx="60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rgbClr val="7030A0"/>
                </a:solidFill>
              </a:rPr>
              <a:t>8</a:t>
            </a:r>
            <a:endParaRPr lang="fr-FR" sz="3200" dirty="0">
              <a:solidFill>
                <a:srgbClr val="7030A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390010" y="2699679"/>
            <a:ext cx="74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1</a:t>
            </a:r>
            <a:endParaRPr lang="fr-FR" sz="2400" dirty="0">
              <a:solidFill>
                <a:srgbClr val="7030A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2011200" y="2641281"/>
            <a:ext cx="37601" cy="28923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3386799" y="2692521"/>
            <a:ext cx="373444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1699510" y="4261082"/>
            <a:ext cx="60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C000"/>
                </a:solidFill>
              </a:rPr>
              <a:t>7</a:t>
            </a:r>
            <a:endParaRPr lang="fr-FR" sz="3200" dirty="0">
              <a:solidFill>
                <a:srgbClr val="FFC000"/>
              </a:solidFill>
            </a:endParaRPr>
          </a:p>
        </p:txBody>
      </p:sp>
      <p:cxnSp>
        <p:nvCxnSpPr>
          <p:cNvPr id="35" name="Connecteur droit 34"/>
          <p:cNvCxnSpPr/>
          <p:nvPr/>
        </p:nvCxnSpPr>
        <p:spPr>
          <a:xfrm flipH="1" flipV="1">
            <a:off x="1414725" y="4880102"/>
            <a:ext cx="200583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1251643" y="4277441"/>
            <a:ext cx="60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/>
              <a:t>+</a:t>
            </a:r>
            <a:endParaRPr lang="fr-FR" sz="3200" dirty="0"/>
          </a:p>
        </p:txBody>
      </p:sp>
      <p:sp>
        <p:nvSpPr>
          <p:cNvPr id="38" name="ZoneTexte 37"/>
          <p:cNvSpPr txBox="1"/>
          <p:nvPr/>
        </p:nvSpPr>
        <p:spPr>
          <a:xfrm>
            <a:off x="2782305" y="4966164"/>
            <a:ext cx="60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7</a:t>
            </a:r>
            <a:endParaRPr lang="fr-FR" sz="3200" dirty="0"/>
          </a:p>
        </p:txBody>
      </p:sp>
      <p:sp>
        <p:nvSpPr>
          <p:cNvPr id="39" name="ZoneTexte 38"/>
          <p:cNvSpPr txBox="1"/>
          <p:nvPr/>
        </p:nvSpPr>
        <p:spPr>
          <a:xfrm>
            <a:off x="2193725" y="4950528"/>
            <a:ext cx="60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9</a:t>
            </a:r>
            <a:endParaRPr lang="fr-FR" sz="3200" dirty="0"/>
          </a:p>
        </p:txBody>
      </p:sp>
      <p:sp>
        <p:nvSpPr>
          <p:cNvPr id="40" name="ZoneTexte 39"/>
          <p:cNvSpPr txBox="1"/>
          <p:nvPr/>
        </p:nvSpPr>
        <p:spPr>
          <a:xfrm>
            <a:off x="1698418" y="4942241"/>
            <a:ext cx="60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8</a:t>
            </a:r>
            <a:endParaRPr lang="fr-FR" sz="3200" dirty="0"/>
          </a:p>
        </p:txBody>
      </p:sp>
      <p:sp>
        <p:nvSpPr>
          <p:cNvPr id="41" name="ZoneTexte 40"/>
          <p:cNvSpPr txBox="1"/>
          <p:nvPr/>
        </p:nvSpPr>
        <p:spPr>
          <a:xfrm>
            <a:off x="1883102" y="5709638"/>
            <a:ext cx="285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39 x 23 = 897</a:t>
            </a:r>
            <a:endParaRPr lang="fr-FR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62235249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32" grpId="0"/>
      <p:bldP spid="23" grpId="0"/>
      <p:bldP spid="20" grpId="0"/>
      <p:bldP spid="4" grpId="0"/>
      <p:bldP spid="24" grpId="0"/>
      <p:bldP spid="33" grpId="0"/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7032" y="11680"/>
            <a:ext cx="7704856" cy="1442674"/>
          </a:xfrm>
        </p:spPr>
        <p:txBody>
          <a:bodyPr/>
          <a:lstStyle/>
          <a:p>
            <a:r>
              <a:rPr lang="fr-FR" sz="4000" dirty="0">
                <a:solidFill>
                  <a:srgbClr val="0070C0"/>
                </a:solidFill>
                <a:latin typeface="Mrs Chocolat" pitchFamily="2" charset="0"/>
              </a:rPr>
              <a:t>Multiplier des </a:t>
            </a:r>
            <a:r>
              <a:rPr lang="fr-FR" sz="4000" dirty="0" smtClean="0">
                <a:solidFill>
                  <a:srgbClr val="0070C0"/>
                </a:solidFill>
                <a:latin typeface="Mrs Chocolat" pitchFamily="2" charset="0"/>
              </a:rPr>
              <a:t>entiers</a:t>
            </a:r>
            <a:endParaRPr lang="fr-FR" sz="4000" dirty="0">
              <a:solidFill>
                <a:srgbClr val="00B050"/>
              </a:solidFill>
              <a:latin typeface="Mrs Chocolat" pitchFamily="2" charset="0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1009860" y="1552619"/>
            <a:ext cx="7704856" cy="3268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2800" dirty="0" smtClean="0">
              <a:latin typeface="Calibri" panose="020F0502020204030204" pitchFamily="34" charset="0"/>
            </a:endParaRPr>
          </a:p>
          <a:p>
            <a:endParaRPr lang="fr-FR" sz="280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fr-FR" sz="28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985" y="1154718"/>
            <a:ext cx="2894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On veut calculer le produit de 27 X 35</a:t>
            </a:r>
            <a:endParaRPr lang="fr-FR" sz="2000" dirty="0">
              <a:effectLst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067944" y="1389292"/>
            <a:ext cx="4613491" cy="3432234"/>
          </a:xfrm>
          <a:prstGeom prst="wedgeRoundRectCallout">
            <a:avLst>
              <a:gd name="adj1" fmla="val 24731"/>
              <a:gd name="adj2" fmla="val 5586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833226" y="2100068"/>
            <a:ext cx="1648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2       7</a:t>
            </a:r>
            <a:endParaRPr lang="fr-FR" sz="3200" dirty="0"/>
          </a:p>
        </p:txBody>
      </p:sp>
      <p:sp>
        <p:nvSpPr>
          <p:cNvPr id="32" name="ZoneTexte 31"/>
          <p:cNvSpPr txBox="1"/>
          <p:nvPr/>
        </p:nvSpPr>
        <p:spPr>
          <a:xfrm>
            <a:off x="4229320" y="1532282"/>
            <a:ext cx="428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calcule: 5 x 7 = 35. </a:t>
            </a:r>
          </a:p>
          <a:p>
            <a:r>
              <a:rPr lang="fr-FR" dirty="0" smtClean="0"/>
              <a:t>Je pose le 5 et je retiens le 3. 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1353795" y="2804607"/>
            <a:ext cx="212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x   3        5</a:t>
            </a:r>
            <a:endParaRPr lang="fr-FR" sz="3200" dirty="0"/>
          </a:p>
        </p:txBody>
      </p:sp>
      <p:cxnSp>
        <p:nvCxnSpPr>
          <p:cNvPr id="29" name="Connecteur droit 28"/>
          <p:cNvCxnSpPr/>
          <p:nvPr/>
        </p:nvCxnSpPr>
        <p:spPr>
          <a:xfrm flipH="1" flipV="1">
            <a:off x="1353795" y="3457965"/>
            <a:ext cx="200583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734598" y="3552709"/>
            <a:ext cx="746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5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401271" y="2161622"/>
            <a:ext cx="74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3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4142" y="4984853"/>
            <a:ext cx="1412338" cy="147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V="1">
            <a:off x="2915816" y="2546646"/>
            <a:ext cx="0" cy="399207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2123729" y="2546647"/>
            <a:ext cx="635394" cy="452809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708556" y="3545031"/>
            <a:ext cx="1048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1   3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988643" y="2239199"/>
            <a:ext cx="4051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Je calcule ensuite 5 x 2 = 10 auxquels j’ajoute ma retenue 10 + 3 = 13. J’inscris 13 sous ma barre de résultat.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148158" y="3325856"/>
            <a:ext cx="405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J’obtiens le résultat de 27 x 5. Il me faut désormais multiplier 27 par 3 dizaines.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3390875" y="2135727"/>
            <a:ext cx="373444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718426232"/>
      </p:ext>
    </p:extLst>
  </p:cSld>
  <p:clrMapOvr>
    <a:masterClrMapping/>
  </p:clrMapOvr>
  <p:transition spd="slow" advTm="3771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3" grpId="0"/>
      <p:bldP spid="32" grpId="0"/>
      <p:bldP spid="28" grpId="0"/>
      <p:bldP spid="30" grpId="0"/>
      <p:bldP spid="34" grpId="0"/>
      <p:bldP spid="22" grpId="0"/>
      <p:bldP spid="23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|2|4|1.9|3|5.8|4.1|5.1|0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TC101790492[[fn=Album]]</Template>
  <TotalTime>4152</TotalTime>
  <Words>641</Words>
  <Application>Microsoft Office PowerPoint</Application>
  <PresentationFormat>Affichage à l'écran (4:3)</PresentationFormat>
  <Paragraphs>117</Paragraphs>
  <Slides>12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Sketchbook</vt:lpstr>
      <vt:lpstr>Diapositive 1</vt:lpstr>
      <vt:lpstr>Objectif de la séance</vt:lpstr>
      <vt:lpstr>Diapositive 3</vt:lpstr>
      <vt:lpstr>Pré-requis : connaître les tables de multiplication</vt:lpstr>
      <vt:lpstr>Pré-requis : Multiplier par un nombre à un chiffre</vt:lpstr>
      <vt:lpstr>Diapositive 6</vt:lpstr>
      <vt:lpstr>Multiplier des entiers</vt:lpstr>
      <vt:lpstr>Multiplier des entiers</vt:lpstr>
      <vt:lpstr>Multiplier des entiers</vt:lpstr>
      <vt:lpstr>Multiplier des entiers</vt:lpstr>
      <vt:lpstr>Diapositive 11</vt:lpstr>
      <vt:lpstr>En résumé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Vocabulaire</dc:title>
  <dc:creator>Mallory</dc:creator>
  <cp:lastModifiedBy>Lucille Germain</cp:lastModifiedBy>
  <cp:revision>112</cp:revision>
  <dcterms:created xsi:type="dcterms:W3CDTF">2014-04-03T15:57:20Z</dcterms:created>
  <dcterms:modified xsi:type="dcterms:W3CDTF">2020-03-21T14:24:29Z</dcterms:modified>
</cp:coreProperties>
</file>